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8"/>
  </p:notesMasterIdLst>
  <p:sldIdLst>
    <p:sldId id="4269" r:id="rId2"/>
    <p:sldId id="4253" r:id="rId3"/>
    <p:sldId id="4276" r:id="rId4"/>
    <p:sldId id="4278" r:id="rId5"/>
    <p:sldId id="4259" r:id="rId6"/>
    <p:sldId id="4265" r:id="rId7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2" pos="7654" userDrawn="1">
          <p15:clr>
            <a:srgbClr val="A4A3A4"/>
          </p15:clr>
        </p15:guide>
        <p15:guide id="55" userDrawn="1">
          <p15:clr>
            <a:srgbClr val="A4A3A4"/>
          </p15:clr>
        </p15:guide>
        <p15:guide id="56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4E2"/>
    <a:srgbClr val="F6AA31"/>
    <a:srgbClr val="000000"/>
    <a:srgbClr val="F2F2F2"/>
    <a:srgbClr val="CFCFCF"/>
    <a:srgbClr val="EFF1F8"/>
    <a:srgbClr val="373737"/>
    <a:srgbClr val="445469"/>
    <a:srgbClr val="5A5A66"/>
    <a:srgbClr val="626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 autoAdjust="0"/>
    <p:restoredTop sz="95593" autoAdjust="0"/>
  </p:normalViewPr>
  <p:slideViewPr>
    <p:cSldViewPr snapToGrid="0" snapToObjects="1">
      <p:cViewPr varScale="1">
        <p:scale>
          <a:sx n="46" d="100"/>
          <a:sy n="46" d="100"/>
        </p:scale>
        <p:origin x="403" y="62"/>
      </p:cViewPr>
      <p:guideLst>
        <p:guide pos="7654"/>
        <p:guide/>
        <p:guide orient="horz" pos="432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4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8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193117" y="1371600"/>
            <a:ext cx="6754806" cy="6981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319F250-62D9-4536-AB4D-51B1FA2902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11421" y="1371600"/>
            <a:ext cx="6754806" cy="6981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2CA11F-4E0F-488D-A3E0-288E47AD41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29727" y="1371600"/>
            <a:ext cx="6754806" cy="6981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7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1649" y="5905500"/>
            <a:ext cx="10138832" cy="647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C90A78-8167-4B82-BE48-7AB388A217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67169" y="5905500"/>
            <a:ext cx="10138832" cy="647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4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7505" y="7510357"/>
            <a:ext cx="4246017" cy="4144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43478" y="7510357"/>
            <a:ext cx="4246017" cy="4144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51532" y="7510358"/>
            <a:ext cx="4246017" cy="4144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8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0849" y="3359042"/>
            <a:ext cx="5196284" cy="6533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0C3905B-9020-4095-9D6C-59B86178FF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36049" y="3359042"/>
            <a:ext cx="5196284" cy="6533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2E45825-7EEE-4AC8-B10D-A760E4E727A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351249" y="3359042"/>
            <a:ext cx="5196284" cy="6533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2E45825-7EEE-4AC8-B10D-A760E4E727A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804145" y="9003318"/>
            <a:ext cx="5407913" cy="3552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D728301-AD22-40D7-94D4-5AF0CA6D99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734763" y="9003320"/>
            <a:ext cx="5407913" cy="3552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143615" y="3064184"/>
            <a:ext cx="4490566" cy="7771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7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5620" y="5724524"/>
            <a:ext cx="8070056" cy="5057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910504" y="3454140"/>
            <a:ext cx="4763763" cy="6988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EE21572-23F1-41C8-B217-35718EC117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2049" y="1371600"/>
            <a:ext cx="6971812" cy="68908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76644" y="-261256"/>
            <a:ext cx="24930938" cy="1423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" y="0"/>
            <a:ext cx="144208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70538" y="1538654"/>
            <a:ext cx="9161585" cy="106386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3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5954" y="1459523"/>
            <a:ext cx="21581696" cy="12256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78224" y="1200150"/>
            <a:ext cx="10092669" cy="11344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81150" y="3562350"/>
            <a:ext cx="12211050" cy="851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3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77450" y="3562350"/>
            <a:ext cx="12211050" cy="851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6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23494315" y="610541"/>
            <a:ext cx="924796" cy="49240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‹#›</a:t>
            </a:fld>
            <a:r>
              <a:rPr lang="id-ID" sz="20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91" r:id="rId2"/>
    <p:sldLayoutId id="2147483978" r:id="rId3"/>
    <p:sldLayoutId id="2147483990" r:id="rId4"/>
    <p:sldLayoutId id="2147483992" r:id="rId5"/>
    <p:sldLayoutId id="2147483984" r:id="rId6"/>
    <p:sldLayoutId id="2147483979" r:id="rId7"/>
    <p:sldLayoutId id="2147483985" r:id="rId8"/>
    <p:sldLayoutId id="2147483986" r:id="rId9"/>
    <p:sldLayoutId id="2147483980" r:id="rId10"/>
    <p:sldLayoutId id="2147483988" r:id="rId11"/>
    <p:sldLayoutId id="2147483981" r:id="rId12"/>
    <p:sldLayoutId id="2147483987" r:id="rId13"/>
    <p:sldLayoutId id="2147483989" r:id="rId14"/>
    <p:sldLayoutId id="2147483983" r:id="rId15"/>
    <p:sldLayoutId id="2147483982" r:id="rId16"/>
    <p:sldLayoutId id="2147483993" r:id="rId17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tiff"/><Relationship Id="rId5" Type="http://schemas.openxmlformats.org/officeDocument/2006/relationships/hyperlink" Target="https://www.linkedin.com/in/linda-st%C3%B6ckelov%C3%A1-a8b47274/" TargetMode="External"/><Relationship Id="rId4" Type="http://schemas.openxmlformats.org/officeDocument/2006/relationships/hyperlink" Target="http://www.linkedin.com/in/michal-oblozinsky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0744BE-6FF5-294F-B4D5-EF706916A195}"/>
              </a:ext>
            </a:extLst>
          </p:cNvPr>
          <p:cNvSpPr/>
          <p:nvPr/>
        </p:nvSpPr>
        <p:spPr>
          <a:xfrm>
            <a:off x="1" y="-1"/>
            <a:ext cx="24377650" cy="13715999"/>
          </a:xfrm>
          <a:prstGeom prst="rect">
            <a:avLst/>
          </a:prstGeom>
          <a:solidFill>
            <a:srgbClr val="C4D4E2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D6EF0C5-A4BB-497F-96D8-8BD7373F27E5}"/>
              </a:ext>
            </a:extLst>
          </p:cNvPr>
          <p:cNvSpPr/>
          <p:nvPr/>
        </p:nvSpPr>
        <p:spPr>
          <a:xfrm rot="16200000">
            <a:off x="14433769" y="1456963"/>
            <a:ext cx="787518" cy="482045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C71FE-4793-5E49-9D26-3896707B2891}"/>
              </a:ext>
            </a:extLst>
          </p:cNvPr>
          <p:cNvSpPr txBox="1"/>
          <p:nvPr/>
        </p:nvSpPr>
        <p:spPr>
          <a:xfrm>
            <a:off x="15509390" y="199527"/>
            <a:ext cx="8427421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cs-CZ" sz="7000" b="1" spc="300" dirty="0">
                <a:solidFill>
                  <a:srgbClr val="000000"/>
                </a:solidFill>
                <a:latin typeface="Montserrat" panose="00000500000000000000" pitchFamily="50" charset="0"/>
                <a:ea typeface="Montserrat SemiBold" charset="0"/>
                <a:cs typeface="Montserrat SemiBold" charset="0"/>
              </a:rPr>
              <a:t>Online tlumočnické centrum pro ukrajinské uprchlíky</a:t>
            </a:r>
            <a:endParaRPr lang="en-US" sz="7000" b="1" spc="300" dirty="0">
              <a:solidFill>
                <a:srgbClr val="000000"/>
              </a:solidFill>
              <a:latin typeface="Montserrat" panose="00000500000000000000" pitchFamily="50" charset="0"/>
              <a:ea typeface="Montserrat SemiBold" charset="0"/>
              <a:cs typeface="Montserrat SemiBold" charset="0"/>
            </a:endParaRPr>
          </a:p>
        </p:txBody>
      </p:sp>
      <p:pic>
        <p:nvPicPr>
          <p:cNvPr id="9" name="Obrázek 3">
            <a:extLst>
              <a:ext uri="{FF2B5EF4-FFF2-40B4-BE49-F238E27FC236}">
                <a16:creationId xmlns:a16="http://schemas.microsoft.com/office/drawing/2014/main" id="{342554C0-F7EA-5344-8D8B-C3C7301703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3391" y="10842936"/>
            <a:ext cx="3126069" cy="2371904"/>
          </a:xfrm>
          <a:prstGeom prst="rect">
            <a:avLst/>
          </a:prstGeom>
        </p:spPr>
      </p:pic>
      <p:pic>
        <p:nvPicPr>
          <p:cNvPr id="18" name="Zástupný symbol obrázku 17" descr="Obsah obrázku text, interiér, okno, přenosný počítač&#10;&#10;Popis byl vytvořen automaticky">
            <a:extLst>
              <a:ext uri="{FF2B5EF4-FFF2-40B4-BE49-F238E27FC236}">
                <a16:creationId xmlns:a16="http://schemas.microsoft.com/office/drawing/2014/main" id="{D221F112-0D57-42C9-8D2C-29EC0F8A3D1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1" r="18911"/>
          <a:stretch>
            <a:fillRect/>
          </a:stretch>
        </p:blipFill>
        <p:spPr>
          <a:xfrm>
            <a:off x="1" y="-1"/>
            <a:ext cx="14420850" cy="13716000"/>
          </a:xfrm>
        </p:spPr>
      </p:pic>
    </p:spTree>
    <p:extLst>
      <p:ext uri="{BB962C8B-B14F-4D97-AF65-F5344CB8AC3E}">
        <p14:creationId xmlns:p14="http://schemas.microsoft.com/office/powerpoint/2010/main" val="284303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E69830D-1A73-4F42-B892-8E2F5A286A19}"/>
              </a:ext>
            </a:extLst>
          </p:cNvPr>
          <p:cNvSpPr/>
          <p:nvPr/>
        </p:nvSpPr>
        <p:spPr>
          <a:xfrm>
            <a:off x="0" y="1"/>
            <a:ext cx="24377650" cy="69383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3A7A66-2E20-4A4D-B55F-CDC8A1D230D0}"/>
              </a:ext>
            </a:extLst>
          </p:cNvPr>
          <p:cNvSpPr/>
          <p:nvPr/>
        </p:nvSpPr>
        <p:spPr>
          <a:xfrm>
            <a:off x="1543477" y="8298376"/>
            <a:ext cx="128667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spc="600" dirty="0">
                <a:solidFill>
                  <a:schemeClr val="tx2"/>
                </a:solidFill>
                <a:latin typeface="Montserrat SemiBold" pitchFamily="2" charset="77"/>
                <a:ea typeface="Montserrat" charset="0"/>
                <a:cs typeface="Montserrat" charset="0"/>
              </a:rPr>
              <a:t>Kde se naše řešení pro neslyšící používá?</a:t>
            </a:r>
            <a:endParaRPr lang="en-US" sz="3000" b="1" spc="600" dirty="0">
              <a:solidFill>
                <a:schemeClr val="tx2"/>
              </a:solidFill>
              <a:latin typeface="Montserrat SemiBold" pitchFamily="2" charset="77"/>
              <a:ea typeface="Montserrat" charset="0"/>
              <a:cs typeface="Montserrat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4EE02E-889F-AB4F-9AD0-6BA6F6422C7D}"/>
              </a:ext>
            </a:extLst>
          </p:cNvPr>
          <p:cNvSpPr txBox="1"/>
          <p:nvPr/>
        </p:nvSpPr>
        <p:spPr>
          <a:xfrm>
            <a:off x="1204695" y="1016454"/>
            <a:ext cx="127397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cs-CZ" sz="5400" b="1" spc="300" dirty="0">
                <a:solidFill>
                  <a:srgbClr val="000000"/>
                </a:solidFill>
                <a:latin typeface="Montserrat" panose="00000500000000000000" pitchFamily="50" charset="0"/>
                <a:ea typeface="Montserrat SemiBold" charset="0"/>
                <a:cs typeface="Montserrat SemiBold" charset="0"/>
              </a:rPr>
              <a:t>Využíváme 6+ leté zkušeností z online tlumočení pro neslyšící</a:t>
            </a:r>
            <a:endParaRPr lang="en-US" sz="5400" b="1" spc="300" dirty="0">
              <a:solidFill>
                <a:srgbClr val="000000"/>
              </a:solidFill>
              <a:latin typeface="Montserrat" panose="00000500000000000000" pitchFamily="50" charset="0"/>
              <a:ea typeface="Montserrat SemiBold" charset="0"/>
              <a:cs typeface="Montserrat SemiBold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AF966F-79BB-1B43-B1EF-C16581DD93AF}"/>
              </a:ext>
            </a:extLst>
          </p:cNvPr>
          <p:cNvSpPr txBox="1"/>
          <p:nvPr/>
        </p:nvSpPr>
        <p:spPr>
          <a:xfrm>
            <a:off x="941313" y="3469187"/>
            <a:ext cx="16025790" cy="259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Původně jsme společnost </a:t>
            </a:r>
            <a:r>
              <a:rPr lang="en-US" sz="2200" b="1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pro </a:t>
            </a:r>
            <a:r>
              <a:rPr lang="en-US" sz="2200" b="1" dirty="0" err="1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bezbariérovou</a:t>
            </a:r>
            <a:r>
              <a:rPr lang="en-US" sz="2200" b="1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komunikaci</a:t>
            </a:r>
            <a:r>
              <a:rPr lang="en-US" sz="2200" b="1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 a </a:t>
            </a:r>
            <a:r>
              <a:rPr lang="en-US" sz="2200" b="1" dirty="0" err="1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dostupné</a:t>
            </a:r>
            <a:r>
              <a:rPr lang="en-US" sz="2200" b="1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informace</a:t>
            </a:r>
            <a:r>
              <a:rPr lang="en-US" sz="2200" b="1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 pro </a:t>
            </a:r>
            <a:r>
              <a:rPr lang="en-US" sz="2200" b="1" dirty="0" err="1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neslyšící</a:t>
            </a:r>
            <a:endParaRPr lang="cs-CZ" sz="2200" b="1" dirty="0">
              <a:solidFill>
                <a:srgbClr val="000000"/>
              </a:solidFill>
              <a:latin typeface="Montserrat" panose="00000500000000000000" pitchFamily="50" charset="0"/>
              <a:ea typeface="Abril Text" charset="0"/>
              <a:cs typeface="Abril Text" charset="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Spolupracujeme s organizacemi </a:t>
            </a:r>
            <a:r>
              <a:rPr lang="cs-CZ" sz="2200" b="1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v 7+ zemích</a:t>
            </a:r>
            <a:r>
              <a:rPr lang="en-US" sz="2200" b="1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(</a:t>
            </a: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např. Island</a:t>
            </a:r>
            <a:r>
              <a:rPr lang="en-US" sz="2200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, </a:t>
            </a: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Portugalsko, Chorvatsko</a:t>
            </a:r>
            <a:r>
              <a:rPr lang="en-US" sz="2200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)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Náš systém zprostředkoval již 65 000 tlumočení znakového jazyka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V době ukrajinské uprchlické krize </a:t>
            </a: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jsme začali naše technické řešení a know-how využívat pro </a:t>
            </a:r>
            <a:r>
              <a:rPr lang="cs-CZ" sz="2200" b="1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online tlumočení ukrajinského jazyka</a:t>
            </a:r>
            <a:endParaRPr lang="en-US" sz="2200" b="1" dirty="0">
              <a:solidFill>
                <a:srgbClr val="000000"/>
              </a:solidFill>
              <a:latin typeface="Montserrat" panose="00000500000000000000" pitchFamily="50" charset="0"/>
              <a:ea typeface="Abril Text" charset="0"/>
              <a:cs typeface="Abril Text" charset="0"/>
            </a:endParaRPr>
          </a:p>
        </p:txBody>
      </p:sp>
      <p:pic>
        <p:nvPicPr>
          <p:cNvPr id="23" name="Obrázek 3">
            <a:extLst>
              <a:ext uri="{FF2B5EF4-FFF2-40B4-BE49-F238E27FC236}">
                <a16:creationId xmlns:a16="http://schemas.microsoft.com/office/drawing/2014/main" id="{9BF7909E-787D-3843-8A73-5259CA6D23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6159" y="761585"/>
            <a:ext cx="5656796" cy="4292093"/>
          </a:xfrm>
          <a:prstGeom prst="rect">
            <a:avLst/>
          </a:prstGeom>
        </p:spPr>
      </p:pic>
      <p:pic>
        <p:nvPicPr>
          <p:cNvPr id="24" name="Obrázek 3">
            <a:extLst>
              <a:ext uri="{FF2B5EF4-FFF2-40B4-BE49-F238E27FC236}">
                <a16:creationId xmlns:a16="http://schemas.microsoft.com/office/drawing/2014/main" id="{F2D2B1E7-A0C9-034C-9FA7-E8B41EBB7C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886" y="10090654"/>
            <a:ext cx="3859795" cy="1154923"/>
          </a:xfrm>
          <a:prstGeom prst="rect">
            <a:avLst/>
          </a:prstGeom>
        </p:spPr>
      </p:pic>
      <p:pic>
        <p:nvPicPr>
          <p:cNvPr id="26" name="Obrázek 11">
            <a:extLst>
              <a:ext uri="{FF2B5EF4-FFF2-40B4-BE49-F238E27FC236}">
                <a16:creationId xmlns:a16="http://schemas.microsoft.com/office/drawing/2014/main" id="{7E07B24F-98C5-DB46-B95C-84128E9651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871" y="10070290"/>
            <a:ext cx="4827886" cy="1195649"/>
          </a:xfrm>
          <a:prstGeom prst="rect">
            <a:avLst/>
          </a:prstGeom>
        </p:spPr>
      </p:pic>
      <p:pic>
        <p:nvPicPr>
          <p:cNvPr id="27" name="Obrázek 13">
            <a:extLst>
              <a:ext uri="{FF2B5EF4-FFF2-40B4-BE49-F238E27FC236}">
                <a16:creationId xmlns:a16="http://schemas.microsoft.com/office/drawing/2014/main" id="{DE505976-2BA9-A844-A589-7354900860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5278" y="9586296"/>
            <a:ext cx="1851843" cy="1821976"/>
          </a:xfrm>
          <a:prstGeom prst="rect">
            <a:avLst/>
          </a:prstGeom>
        </p:spPr>
      </p:pic>
      <p:pic>
        <p:nvPicPr>
          <p:cNvPr id="29" name="Obrázek 15">
            <a:extLst>
              <a:ext uri="{FF2B5EF4-FFF2-40B4-BE49-F238E27FC236}">
                <a16:creationId xmlns:a16="http://schemas.microsoft.com/office/drawing/2014/main" id="{5909821B-8013-E54A-AE00-8BF19BDCC0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4557" y="9586295"/>
            <a:ext cx="1806753" cy="18067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2532A7-C6A0-C14B-B9EA-8CCC5E3B6255}"/>
              </a:ext>
            </a:extLst>
          </p:cNvPr>
          <p:cNvSpPr txBox="1"/>
          <p:nvPr/>
        </p:nvSpPr>
        <p:spPr>
          <a:xfrm>
            <a:off x="1664886" y="11617680"/>
            <a:ext cx="3859794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cs-CZ" sz="2000" i="1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Česká pobočka</a:t>
            </a:r>
            <a:endParaRPr lang="en-US" sz="2000" i="1" dirty="0">
              <a:solidFill>
                <a:srgbClr val="000000"/>
              </a:solidFill>
              <a:latin typeface="Montserrat" panose="00000500000000000000" pitchFamily="50" charset="0"/>
              <a:ea typeface="Abril Text" charset="0"/>
              <a:cs typeface="Abril Text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778634-7617-C04A-9A4F-7E38837AFAFA}"/>
              </a:ext>
            </a:extLst>
          </p:cNvPr>
          <p:cNvSpPr txBox="1"/>
          <p:nvPr/>
        </p:nvSpPr>
        <p:spPr>
          <a:xfrm>
            <a:off x="7753907" y="11485305"/>
            <a:ext cx="4827886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000" i="1" dirty="0" err="1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Bul</a:t>
            </a:r>
            <a:r>
              <a:rPr lang="cs-CZ" sz="2000" i="1" dirty="0" err="1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harsko</a:t>
            </a:r>
            <a:endParaRPr lang="en-US" sz="2000" i="1" dirty="0">
              <a:solidFill>
                <a:srgbClr val="000000"/>
              </a:solidFill>
              <a:latin typeface="Montserrat" panose="00000500000000000000" pitchFamily="50" charset="0"/>
              <a:ea typeface="Abril Text" charset="0"/>
              <a:cs typeface="Abril Text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C6BB85-4BF0-8741-BDB1-5C83C3B882CE}"/>
              </a:ext>
            </a:extLst>
          </p:cNvPr>
          <p:cNvSpPr txBox="1"/>
          <p:nvPr/>
        </p:nvSpPr>
        <p:spPr>
          <a:xfrm>
            <a:off x="18491199" y="11818474"/>
            <a:ext cx="346275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cs-CZ" sz="2000" i="1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Vybrané městské části</a:t>
            </a:r>
            <a:endParaRPr lang="en-US" sz="2000" i="1" dirty="0">
              <a:solidFill>
                <a:srgbClr val="000000"/>
              </a:solidFill>
              <a:latin typeface="Montserrat" panose="00000500000000000000" pitchFamily="50" charset="0"/>
              <a:ea typeface="Abril Text" charset="0"/>
              <a:cs typeface="Abril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9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1B3C263-BA9A-44D7-B181-F60D4F008CC9}"/>
              </a:ext>
            </a:extLst>
          </p:cNvPr>
          <p:cNvGrpSpPr/>
          <p:nvPr/>
        </p:nvGrpSpPr>
        <p:grpSpPr>
          <a:xfrm>
            <a:off x="1088727" y="891852"/>
            <a:ext cx="16007497" cy="1488003"/>
            <a:chOff x="1561492" y="1750538"/>
            <a:chExt cx="8161341" cy="121227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F56575-60C2-4CFE-B069-E465A4149A1A}"/>
                </a:ext>
              </a:extLst>
            </p:cNvPr>
            <p:cNvSpPr txBox="1"/>
            <p:nvPr/>
          </p:nvSpPr>
          <p:spPr>
            <a:xfrm>
              <a:off x="3075987" y="2334854"/>
              <a:ext cx="6646846" cy="627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cs-CZ" sz="3200" b="1" spc="300" dirty="0">
                  <a:solidFill>
                    <a:srgbClr val="000000"/>
                  </a:solidFill>
                  <a:latin typeface="Montserrat" panose="00000500000000000000" pitchFamily="50" charset="0"/>
                  <a:ea typeface="Montserrat SemiBold" charset="0"/>
                  <a:cs typeface="Montserrat SemiBold" charset="0"/>
                </a:rPr>
                <a:t>CO JE POTŘEBA ŘEŠIT?</a:t>
              </a:r>
              <a:endParaRPr lang="en-US" sz="3200" b="1" spc="300" dirty="0">
                <a:solidFill>
                  <a:srgbClr val="000000"/>
                </a:solidFill>
                <a:latin typeface="Montserrat" panose="00000500000000000000" pitchFamily="50" charset="0"/>
                <a:ea typeface="Montserrat SemiBold" charset="0"/>
                <a:cs typeface="Montserrat SemiBold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E8E25F-3BE5-452F-8EEC-47567CFA70AE}"/>
                </a:ext>
              </a:extLst>
            </p:cNvPr>
            <p:cNvSpPr txBox="1"/>
            <p:nvPr/>
          </p:nvSpPr>
          <p:spPr>
            <a:xfrm>
              <a:off x="1561492" y="1750538"/>
              <a:ext cx="5015886" cy="32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spc="600" dirty="0">
                <a:solidFill>
                  <a:srgbClr val="000000"/>
                </a:solidFill>
                <a:latin typeface="Montserrat SemiBold" charset="0"/>
                <a:ea typeface="Montserrat SemiBold" charset="0"/>
                <a:cs typeface="Montserrat SemiBold" charset="0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D4DB0CE0-5617-4F07-83B2-EB11597955B1}"/>
              </a:ext>
            </a:extLst>
          </p:cNvPr>
          <p:cNvSpPr txBox="1"/>
          <p:nvPr/>
        </p:nvSpPr>
        <p:spPr>
          <a:xfrm>
            <a:off x="2436821" y="3561933"/>
            <a:ext cx="12020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00"/>
                </a:solidFill>
                <a:latin typeface="Montserrat" panose="00000500000000000000" pitchFamily="50" charset="0"/>
              </a:rPr>
              <a:t>Nedostatek tlumočníků ukrajinského či ruského jazyka</a:t>
            </a:r>
          </a:p>
          <a:p>
            <a:endParaRPr lang="cs-CZ" sz="2400" b="1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00"/>
                </a:solidFill>
                <a:latin typeface="Montserrat" panose="00000500000000000000" pitchFamily="50" charset="0"/>
              </a:rPr>
              <a:t>Nemožnost využívat dobrovolníky navždy</a:t>
            </a:r>
          </a:p>
          <a:p>
            <a:endParaRPr lang="cs-CZ" sz="240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00"/>
                </a:solidFill>
                <a:latin typeface="Montserrat" panose="00000500000000000000" pitchFamily="50" charset="0"/>
              </a:rPr>
              <a:t>Ad hoc situace – </a:t>
            </a:r>
            <a:r>
              <a:rPr lang="cs-CZ" sz="2400" dirty="0">
                <a:solidFill>
                  <a:srgbClr val="000000"/>
                </a:solidFill>
                <a:latin typeface="Montserrat" panose="00000500000000000000" pitchFamily="50" charset="0"/>
              </a:rPr>
              <a:t>ne vždy je možné předvídat jednání s ukrajinským klientem, a i v takové situaci je nutné s ním umět dobře komunikovat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51A727-8796-4C29-B35E-DE361B901F19}"/>
              </a:ext>
            </a:extLst>
          </p:cNvPr>
          <p:cNvSpPr txBox="1"/>
          <p:nvPr/>
        </p:nvSpPr>
        <p:spPr>
          <a:xfrm>
            <a:off x="2436821" y="9921493"/>
            <a:ext cx="119357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00"/>
                </a:solidFill>
                <a:latin typeface="Montserrat" panose="00000500000000000000" pitchFamily="50" charset="0"/>
              </a:rPr>
              <a:t>Zvýšení efektivity tlumočníků – </a:t>
            </a:r>
            <a:r>
              <a:rPr lang="cs-CZ" sz="2400" dirty="0">
                <a:solidFill>
                  <a:srgbClr val="000000"/>
                </a:solidFill>
                <a:latin typeface="Montserrat" panose="00000500000000000000" pitchFamily="50" charset="0"/>
              </a:rPr>
              <a:t>nemusí cestovat na místo tlumočení</a:t>
            </a:r>
          </a:p>
          <a:p>
            <a:endParaRPr lang="cs-CZ" sz="2400" b="1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00"/>
                </a:solidFill>
                <a:latin typeface="Montserrat" panose="00000500000000000000" pitchFamily="50" charset="0"/>
              </a:rPr>
              <a:t>Okamžitý přístup k tlumočníkovi – </a:t>
            </a:r>
            <a:r>
              <a:rPr lang="cs-CZ" sz="2400" dirty="0">
                <a:solidFill>
                  <a:srgbClr val="000000"/>
                </a:solidFill>
                <a:latin typeface="Montserrat" panose="00000500000000000000" pitchFamily="50" charset="0"/>
              </a:rPr>
              <a:t>z jakéhokoliv kontaktního místa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00"/>
                </a:solidFill>
                <a:latin typeface="Montserrat" panose="00000500000000000000" pitchFamily="50" charset="0"/>
              </a:rPr>
              <a:t>Zabezpečené kapacity tlumočníků – </a:t>
            </a:r>
            <a:r>
              <a:rPr lang="cs-CZ" sz="2400" dirty="0">
                <a:solidFill>
                  <a:srgbClr val="000000"/>
                </a:solidFill>
                <a:latin typeface="Montserrat" panose="00000500000000000000" pitchFamily="50" charset="0"/>
              </a:rPr>
              <a:t>nemusíte se starat o jejich zajišťování</a:t>
            </a:r>
          </a:p>
          <a:p>
            <a:r>
              <a:rPr lang="cs-CZ" sz="2800" dirty="0">
                <a:solidFill>
                  <a:srgbClr val="000000"/>
                </a:solidFill>
                <a:latin typeface="Montserrat" panose="00000500000000000000" pitchFamily="50" charset="0"/>
              </a:rPr>
              <a:t>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56691EA-48C8-4EE8-B73D-BECC420D4D08}"/>
              </a:ext>
            </a:extLst>
          </p:cNvPr>
          <p:cNvSpPr txBox="1"/>
          <p:nvPr/>
        </p:nvSpPr>
        <p:spPr>
          <a:xfrm>
            <a:off x="2569825" y="8278016"/>
            <a:ext cx="1481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spc="300" dirty="0">
                <a:solidFill>
                  <a:srgbClr val="000000"/>
                </a:solidFill>
                <a:latin typeface="Montserrat" panose="00000500000000000000" pitchFamily="50" charset="0"/>
              </a:rPr>
              <a:t>BENEFITY ONLINE TLUMOČNICKÉHO CENTRA</a:t>
            </a:r>
          </a:p>
        </p:txBody>
      </p:sp>
      <p:pic>
        <p:nvPicPr>
          <p:cNvPr id="45" name="Zástupný symbol obrázku 4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41246F1-68E0-40A3-8D17-BCED6B7AF23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5" r="31525"/>
          <a:stretch>
            <a:fillRect/>
          </a:stretch>
        </p:blipFill>
        <p:spPr>
          <a:xfrm>
            <a:off x="16326196" y="1"/>
            <a:ext cx="8051454" cy="13716000"/>
          </a:xfrm>
        </p:spPr>
      </p:pic>
    </p:spTree>
    <p:extLst>
      <p:ext uri="{BB962C8B-B14F-4D97-AF65-F5344CB8AC3E}">
        <p14:creationId xmlns:p14="http://schemas.microsoft.com/office/powerpoint/2010/main" val="177581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5B16B4A-041E-1645-8C62-6FBB81988EAB}"/>
              </a:ext>
            </a:extLst>
          </p:cNvPr>
          <p:cNvSpPr/>
          <p:nvPr/>
        </p:nvSpPr>
        <p:spPr>
          <a:xfrm>
            <a:off x="-53279" y="1"/>
            <a:ext cx="7968343" cy="13715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B3C263-BA9A-44D7-B181-F60D4F008CC9}"/>
              </a:ext>
            </a:extLst>
          </p:cNvPr>
          <p:cNvGrpSpPr/>
          <p:nvPr/>
        </p:nvGrpSpPr>
        <p:grpSpPr>
          <a:xfrm>
            <a:off x="918472" y="605950"/>
            <a:ext cx="12666903" cy="983715"/>
            <a:chOff x="1492798" y="1166933"/>
            <a:chExt cx="4440759" cy="98371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F56575-60C2-4CFE-B069-E465A4149A1A}"/>
                </a:ext>
              </a:extLst>
            </p:cNvPr>
            <p:cNvSpPr txBox="1"/>
            <p:nvPr/>
          </p:nvSpPr>
          <p:spPr>
            <a:xfrm>
              <a:off x="1707339" y="1166933"/>
              <a:ext cx="229000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cs-CZ" sz="5400" b="1" spc="300" dirty="0">
                  <a:solidFill>
                    <a:srgbClr val="000000"/>
                  </a:solidFill>
                  <a:latin typeface="Montserrat" panose="00000500000000000000" pitchFamily="50" charset="0"/>
                  <a:ea typeface="Montserrat SemiBold" charset="0"/>
                  <a:cs typeface="Montserrat SemiBold" charset="0"/>
                </a:rPr>
                <a:t>Naše řešení</a:t>
              </a:r>
              <a:endParaRPr lang="en-US" sz="5400" b="1" spc="300" dirty="0">
                <a:solidFill>
                  <a:srgbClr val="000000"/>
                </a:solidFill>
                <a:latin typeface="Montserrat" panose="00000500000000000000" pitchFamily="50" charset="0"/>
                <a:ea typeface="Montserrat SemiBold" charset="0"/>
                <a:cs typeface="Montserrat SemiBold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E8E25F-3BE5-452F-8EEC-47567CFA70AE}"/>
                </a:ext>
              </a:extLst>
            </p:cNvPr>
            <p:cNvSpPr txBox="1"/>
            <p:nvPr/>
          </p:nvSpPr>
          <p:spPr>
            <a:xfrm>
              <a:off x="1492798" y="1750538"/>
              <a:ext cx="44407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spc="600" dirty="0">
                <a:solidFill>
                  <a:srgbClr val="000000"/>
                </a:solidFill>
                <a:latin typeface="Montserrat SemiBold" charset="0"/>
                <a:ea typeface="Montserrat SemiBold" charset="0"/>
                <a:cs typeface="Montserrat SemiBold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944EACE-A8B0-4F44-A942-D82257096285}"/>
              </a:ext>
            </a:extLst>
          </p:cNvPr>
          <p:cNvSpPr txBox="1"/>
          <p:nvPr/>
        </p:nvSpPr>
        <p:spPr>
          <a:xfrm>
            <a:off x="10686733" y="1820202"/>
            <a:ext cx="11927425" cy="107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</a:rPr>
              <a:t>Naši tlumočníci jsou dostupní </a:t>
            </a:r>
            <a:r>
              <a:rPr lang="cs-CZ" sz="2200" b="1" dirty="0">
                <a:solidFill>
                  <a:srgbClr val="000000"/>
                </a:solidFill>
                <a:latin typeface="Montserrat" panose="00000500000000000000" pitchFamily="50" charset="0"/>
              </a:rPr>
              <a:t>v pracovních dnech od 9:00 do 17:00</a:t>
            </a:r>
          </a:p>
          <a:p>
            <a:pPr marL="342900" indent="-342900">
              <a:lnSpc>
                <a:spcPts val="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</a:rPr>
              <a:t>S tlumočníkem  je možné se spojit „</a:t>
            </a:r>
            <a:r>
              <a:rPr lang="cs-CZ" sz="2200" b="1" dirty="0">
                <a:solidFill>
                  <a:srgbClr val="000000"/>
                </a:solidFill>
                <a:latin typeface="Montserrat" panose="00000500000000000000" pitchFamily="50" charset="0"/>
              </a:rPr>
              <a:t>jedním klikem</a:t>
            </a: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</a:rPr>
              <a:t>“ bez nutnosti registrace nebo stažení aplikace </a:t>
            </a:r>
          </a:p>
          <a:p>
            <a:pPr marL="342900" indent="-342900">
              <a:lnSpc>
                <a:spcPts val="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</a:rPr>
              <a:t>V případě zájmu </a:t>
            </a:r>
            <a:r>
              <a:rPr lang="cs-CZ" sz="2200" b="1" dirty="0">
                <a:solidFill>
                  <a:srgbClr val="000000"/>
                </a:solidFill>
                <a:latin typeface="Montserrat" panose="00000500000000000000" pitchFamily="50" charset="0"/>
              </a:rPr>
              <a:t>můžeme tlumočníka připojit do telefonního hovoru</a:t>
            </a:r>
          </a:p>
          <a:p>
            <a:pPr marL="342900" indent="-342900">
              <a:lnSpc>
                <a:spcPts val="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b="1" dirty="0">
                <a:solidFill>
                  <a:srgbClr val="000000"/>
                </a:solidFill>
                <a:latin typeface="Montserrat" panose="00000500000000000000" pitchFamily="50" charset="0"/>
              </a:rPr>
              <a:t>Bez nutnosti rezervace </a:t>
            </a: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</a:rPr>
              <a:t>je možné tlumočníkovi zavolat a získat okamžitou podporu</a:t>
            </a:r>
            <a:endParaRPr lang="cs-CZ" sz="2200" b="1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342900" lvl="0" indent="-342900">
              <a:lnSpc>
                <a:spcPts val="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</a:rPr>
              <a:t>Pro využití našeho online centra </a:t>
            </a:r>
            <a:r>
              <a:rPr lang="cs-CZ" sz="2200" b="1" dirty="0">
                <a:solidFill>
                  <a:srgbClr val="000000"/>
                </a:solidFill>
                <a:latin typeface="Montserrat" panose="00000500000000000000" pitchFamily="50" charset="0"/>
              </a:rPr>
              <a:t>není třeba mít české telefonní číslo</a:t>
            </a:r>
          </a:p>
          <a:p>
            <a:pPr>
              <a:lnSpc>
                <a:spcPts val="4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220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lvl="0">
              <a:lnSpc>
                <a:spcPts val="4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220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lvl="0">
              <a:lnSpc>
                <a:spcPts val="4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220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lvl="0">
              <a:lnSpc>
                <a:spcPts val="4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220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342900" lvl="0" indent="-342900">
              <a:lnSpc>
                <a:spcPts val="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b="1" dirty="0">
                <a:solidFill>
                  <a:srgbClr val="000000"/>
                </a:solidFill>
                <a:latin typeface="Montserrat" panose="00000500000000000000" pitchFamily="50" charset="0"/>
              </a:rPr>
              <a:t>Není to náhrada za živé tlumočení – </a:t>
            </a: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</a:rPr>
              <a:t>tlumočníci přímo na místě budou vždy potřeba. Online tlumočení je doplněk pro krátká nepředvídaná tlumočení  </a:t>
            </a:r>
          </a:p>
          <a:p>
            <a:pPr marL="342900" lvl="0" indent="-342900">
              <a:lnSpc>
                <a:spcPts val="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200" dirty="0">
                <a:solidFill>
                  <a:srgbClr val="000000"/>
                </a:solidFill>
                <a:latin typeface="Montserrat" panose="00000500000000000000" pitchFamily="50" charset="0"/>
              </a:rPr>
              <a:t>Ukrajinský uprchlík budou moct využít </a:t>
            </a:r>
            <a:r>
              <a:rPr lang="cs-CZ" sz="2200" b="1" dirty="0">
                <a:solidFill>
                  <a:srgbClr val="000000"/>
                </a:solidFill>
                <a:latin typeface="Montserrat" panose="00000500000000000000" pitchFamily="50" charset="0"/>
              </a:rPr>
              <a:t>služby našeho online centra zdarma </a:t>
            </a:r>
          </a:p>
          <a:p>
            <a:pPr lvl="0">
              <a:lnSpc>
                <a:spcPts val="4000"/>
              </a:lnSpc>
              <a:spcAft>
                <a:spcPts val="800"/>
              </a:spcAft>
              <a:tabLst>
                <a:tab pos="457200" algn="l"/>
              </a:tabLst>
            </a:pPr>
            <a:endParaRPr lang="cs-CZ" sz="220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342900" lvl="0" indent="-342900">
              <a:lnSpc>
                <a:spcPts val="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2200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342900" lvl="0" indent="-342900">
              <a:lnSpc>
                <a:spcPts val="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2200" b="1" dirty="0">
              <a:solidFill>
                <a:srgbClr val="000000"/>
              </a:solidFill>
              <a:latin typeface="Montserrat" panose="00000500000000000000" pitchFamily="50" charset="0"/>
            </a:endParaRPr>
          </a:p>
          <a:p>
            <a:pPr marL="342900" lvl="0" indent="-342900">
              <a:lnSpc>
                <a:spcPts val="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2200" dirty="0">
              <a:solidFill>
                <a:srgbClr val="000000"/>
              </a:solidFill>
              <a:latin typeface="Montserrat" panose="00000500000000000000" pitchFamily="50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583D9B-17CE-7B48-9707-5234F7F1ACE7}"/>
              </a:ext>
            </a:extLst>
          </p:cNvPr>
          <p:cNvSpPr txBox="1"/>
          <p:nvPr/>
        </p:nvSpPr>
        <p:spPr>
          <a:xfrm>
            <a:off x="12450225" y="539525"/>
            <a:ext cx="11927425" cy="74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cs-CZ" sz="2400" b="1" spc="300" dirty="0">
                <a:solidFill>
                  <a:srgbClr val="000000"/>
                </a:solidFill>
                <a:latin typeface="Montserrat" panose="00000500000000000000" pitchFamily="50" charset="0"/>
              </a:rPr>
              <a:t>ONLINE TLUMOČNICKÉ CENTRUM v praxi</a:t>
            </a:r>
            <a:endParaRPr lang="en-US" sz="2400" b="1" spc="300" dirty="0">
              <a:solidFill>
                <a:srgbClr val="000000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54D3EEF-CC5E-4E45-8211-73BDBD19CA18}"/>
              </a:ext>
            </a:extLst>
          </p:cNvPr>
          <p:cNvSpPr/>
          <p:nvPr/>
        </p:nvSpPr>
        <p:spPr>
          <a:xfrm>
            <a:off x="9346507" y="11179105"/>
            <a:ext cx="14607876" cy="1067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Cena: od 1 000 Kč/měsíčně</a:t>
            </a:r>
            <a:r>
              <a:rPr lang="en-US" dirty="0"/>
              <a:t>*</a:t>
            </a:r>
            <a:endParaRPr lang="cs-CZ" dirty="0"/>
          </a:p>
          <a:p>
            <a:pPr algn="ctr"/>
            <a:br>
              <a:rPr lang="cs-CZ" dirty="0"/>
            </a:br>
            <a:endParaRPr lang="cs-CZ" dirty="0"/>
          </a:p>
        </p:txBody>
      </p:sp>
      <p:pic>
        <p:nvPicPr>
          <p:cNvPr id="16" name="Picture 14" descr="Qr code&#10;&#10;Description automatically generated">
            <a:extLst>
              <a:ext uri="{FF2B5EF4-FFF2-40B4-BE49-F238E27FC236}">
                <a16:creationId xmlns:a16="http://schemas.microsoft.com/office/drawing/2014/main" id="{A2DE1538-FDAD-42B7-9100-1E41C2741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59892" y="2064967"/>
            <a:ext cx="8973154" cy="1165103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1C012366-0950-44E4-BA4D-344C887691E1}"/>
              </a:ext>
            </a:extLst>
          </p:cNvPr>
          <p:cNvSpPr txBox="1"/>
          <p:nvPr/>
        </p:nvSpPr>
        <p:spPr>
          <a:xfrm>
            <a:off x="8225443" y="12926113"/>
            <a:ext cx="12893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cs-CZ" sz="2400" i="1" dirty="0"/>
              <a:t>Následně podle vytíženosti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4C85DF2-F5BF-4AB7-9349-0DD113841E12}"/>
              </a:ext>
            </a:extLst>
          </p:cNvPr>
          <p:cNvCxnSpPr>
            <a:cxnSpLocks/>
          </p:cNvCxnSpPr>
          <p:nvPr/>
        </p:nvCxnSpPr>
        <p:spPr>
          <a:xfrm>
            <a:off x="10686733" y="7448204"/>
            <a:ext cx="11574751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47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769ABF1-D415-6848-9F58-76F9986D68B0}"/>
              </a:ext>
            </a:extLst>
          </p:cNvPr>
          <p:cNvSpPr/>
          <p:nvPr/>
        </p:nvSpPr>
        <p:spPr>
          <a:xfrm>
            <a:off x="12242613" y="11108"/>
            <a:ext cx="12167802" cy="13715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50B23C5-208B-D148-BAC6-B46F714B57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075" r="1075"/>
          <a:stretch>
            <a:fillRect/>
          </a:stretch>
        </p:blipFill>
        <p:spPr>
          <a:xfrm>
            <a:off x="890613" y="1538654"/>
            <a:ext cx="6308790" cy="73259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DAF9D34-D542-4B31-83C3-1FABC85F19C3}"/>
              </a:ext>
            </a:extLst>
          </p:cNvPr>
          <p:cNvGrpSpPr/>
          <p:nvPr/>
        </p:nvGrpSpPr>
        <p:grpSpPr>
          <a:xfrm>
            <a:off x="879975" y="9188030"/>
            <a:ext cx="5669963" cy="1748510"/>
            <a:chOff x="1491151" y="1750538"/>
            <a:chExt cx="6269561" cy="21201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4AAD63-C42B-40A4-9A8B-C64795894A9F}"/>
                </a:ext>
              </a:extLst>
            </p:cNvPr>
            <p:cNvSpPr txBox="1"/>
            <p:nvPr/>
          </p:nvSpPr>
          <p:spPr>
            <a:xfrm>
              <a:off x="1491151" y="2239495"/>
              <a:ext cx="6269561" cy="1631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400" b="1" spc="300" dirty="0">
                  <a:solidFill>
                    <a:schemeClr val="tx2"/>
                  </a:solidFill>
                  <a:latin typeface="Montserrat" panose="00000500000000000000" pitchFamily="50" charset="0"/>
                  <a:ea typeface="Montserrat SemiBold" charset="0"/>
                  <a:cs typeface="Montserrat SemiBold" charset="0"/>
                </a:rPr>
                <a:t>MICHAL</a:t>
              </a:r>
            </a:p>
            <a:p>
              <a:pPr>
                <a:lnSpc>
                  <a:spcPts val="6000"/>
                </a:lnSpc>
              </a:pPr>
              <a:r>
                <a:rPr lang="en-US" sz="5400" b="1" spc="300" dirty="0">
                  <a:solidFill>
                    <a:schemeClr val="tx2"/>
                  </a:solidFill>
                  <a:latin typeface="Montserrat" panose="00000500000000000000" pitchFamily="50" charset="0"/>
                  <a:ea typeface="Montserrat SemiBold" charset="0"/>
                  <a:cs typeface="Montserrat SemiBold" charset="0"/>
                </a:rPr>
                <a:t>OBLOŽINSKÝ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0F3DD3-B070-499A-AD07-2AFD5FCAFE34}"/>
                </a:ext>
              </a:extLst>
            </p:cNvPr>
            <p:cNvSpPr txBox="1"/>
            <p:nvPr/>
          </p:nvSpPr>
          <p:spPr>
            <a:xfrm>
              <a:off x="1561492" y="1750538"/>
              <a:ext cx="444075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spc="600" dirty="0">
                  <a:solidFill>
                    <a:schemeClr val="tx2"/>
                  </a:solidFill>
                  <a:latin typeface="Montserrat SemiBold" charset="0"/>
                  <a:ea typeface="Montserrat SemiBold" charset="0"/>
                  <a:cs typeface="Montserrat SemiBold" charset="0"/>
                </a:rPr>
                <a:t>CEO</a:t>
              </a:r>
            </a:p>
          </p:txBody>
        </p:sp>
      </p:grpSp>
      <p:sp>
        <p:nvSpPr>
          <p:cNvPr id="28" name="Rectangle 14">
            <a:extLst>
              <a:ext uri="{FF2B5EF4-FFF2-40B4-BE49-F238E27FC236}">
                <a16:creationId xmlns:a16="http://schemas.microsoft.com/office/drawing/2014/main" id="{A22F0B5E-1754-3D4B-975B-DCDE625D9F76}"/>
              </a:ext>
            </a:extLst>
          </p:cNvPr>
          <p:cNvSpPr/>
          <p:nvPr/>
        </p:nvSpPr>
        <p:spPr>
          <a:xfrm>
            <a:off x="879975" y="12644123"/>
            <a:ext cx="84989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0000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linkedin.com/in/michal-oblozinsky/</a:t>
            </a:r>
            <a:endParaRPr lang="cs-CZ" sz="2200" dirty="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B209B9-4C95-5143-8AD3-F9DD8ACC06F4}"/>
              </a:ext>
            </a:extLst>
          </p:cNvPr>
          <p:cNvSpPr txBox="1"/>
          <p:nvPr/>
        </p:nvSpPr>
        <p:spPr>
          <a:xfrm>
            <a:off x="879976" y="11259971"/>
            <a:ext cx="347264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00420 727 895 463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2647E0-ACC3-064F-9DB2-BA61E4490C2E}"/>
              </a:ext>
            </a:extLst>
          </p:cNvPr>
          <p:cNvSpPr txBox="1"/>
          <p:nvPr/>
        </p:nvSpPr>
        <p:spPr>
          <a:xfrm>
            <a:off x="879975" y="11886803"/>
            <a:ext cx="347264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200" dirty="0" err="1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michal@deafcom.org</a:t>
            </a:r>
            <a:endParaRPr lang="en-US" sz="2200" dirty="0">
              <a:solidFill>
                <a:srgbClr val="000000"/>
              </a:solidFill>
              <a:latin typeface="Montserrat" panose="00000500000000000000" pitchFamily="50" charset="0"/>
              <a:ea typeface="Abril Text" charset="0"/>
              <a:cs typeface="Abril Text" charset="0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7C33672F-F489-9C42-A682-1752EBD2D823}"/>
              </a:ext>
            </a:extLst>
          </p:cNvPr>
          <p:cNvSpPr/>
          <p:nvPr/>
        </p:nvSpPr>
        <p:spPr>
          <a:xfrm>
            <a:off x="14998749" y="12651108"/>
            <a:ext cx="84989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200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linkedin.com/in/linda-stockelova</a:t>
            </a:r>
            <a:r>
              <a:rPr lang="cs-CZ" sz="2400" u="sng" dirty="0">
                <a:solidFill>
                  <a:srgbClr val="0563C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  <a:hlinkClick r:id="rId5"/>
              </a:rPr>
              <a:t>/</a:t>
            </a:r>
            <a:endParaRPr lang="cs-CZ" sz="24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/>
            <a:endParaRPr lang="cs-CZ" sz="2200" dirty="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4D5B3F-FE3B-2846-8721-4FB0CB8FDA49}"/>
              </a:ext>
            </a:extLst>
          </p:cNvPr>
          <p:cNvSpPr txBox="1"/>
          <p:nvPr/>
        </p:nvSpPr>
        <p:spPr>
          <a:xfrm>
            <a:off x="20025027" y="11259971"/>
            <a:ext cx="347264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200" dirty="0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00420 739 883 191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D839BB-38A3-274D-B64D-ABB029B575AB}"/>
              </a:ext>
            </a:extLst>
          </p:cNvPr>
          <p:cNvSpPr txBox="1"/>
          <p:nvPr/>
        </p:nvSpPr>
        <p:spPr>
          <a:xfrm>
            <a:off x="20025026" y="11886803"/>
            <a:ext cx="3472647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200" dirty="0" err="1">
                <a:solidFill>
                  <a:srgbClr val="000000"/>
                </a:solidFill>
                <a:latin typeface="Montserrat" panose="00000500000000000000" pitchFamily="50" charset="0"/>
                <a:ea typeface="Abril Text" charset="0"/>
                <a:cs typeface="Abril Text" charset="0"/>
              </a:rPr>
              <a:t>linda@deafcom.org</a:t>
            </a:r>
            <a:endParaRPr lang="en-US" sz="2200" dirty="0">
              <a:solidFill>
                <a:srgbClr val="000000"/>
              </a:solidFill>
              <a:latin typeface="Montserrat" panose="00000500000000000000" pitchFamily="50" charset="0"/>
              <a:ea typeface="Abril Text" charset="0"/>
              <a:cs typeface="Abril Text" charset="0"/>
            </a:endParaRPr>
          </a:p>
        </p:txBody>
      </p:sp>
      <p:pic>
        <p:nvPicPr>
          <p:cNvPr id="35" name="Obrázek 28">
            <a:extLst>
              <a:ext uri="{FF2B5EF4-FFF2-40B4-BE49-F238E27FC236}">
                <a16:creationId xmlns:a16="http://schemas.microsoft.com/office/drawing/2014/main" id="{BD7B36FD-FA2E-3346-9FFF-EF814EA30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7952" y="1538654"/>
            <a:ext cx="6646218" cy="732594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7EE14FF-0032-424E-976B-86748C5E9F4E}"/>
              </a:ext>
            </a:extLst>
          </p:cNvPr>
          <p:cNvGrpSpPr/>
          <p:nvPr/>
        </p:nvGrpSpPr>
        <p:grpSpPr>
          <a:xfrm>
            <a:off x="17820419" y="9225512"/>
            <a:ext cx="5669963" cy="2034460"/>
            <a:chOff x="1491151" y="1750538"/>
            <a:chExt cx="6269561" cy="24669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6DE06C-B619-F74D-9139-48CCD19EFA5A}"/>
                </a:ext>
              </a:extLst>
            </p:cNvPr>
            <p:cNvSpPr txBox="1"/>
            <p:nvPr/>
          </p:nvSpPr>
          <p:spPr>
            <a:xfrm>
              <a:off x="1491151" y="2239496"/>
              <a:ext cx="6269561" cy="1977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6000"/>
                </a:lnSpc>
                <a:spcAft>
                  <a:spcPts val="800"/>
                </a:spcAft>
              </a:pPr>
              <a:r>
                <a:rPr lang="sk-SK" sz="5400" b="1" spc="300" dirty="0">
                  <a:solidFill>
                    <a:schemeClr val="tx2"/>
                  </a:solidFill>
                </a:rPr>
                <a:t>LINDA STÖCKELOVÁ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2BCF0A-0D5F-3846-89EE-5D1187BD5223}"/>
                </a:ext>
              </a:extLst>
            </p:cNvPr>
            <p:cNvSpPr txBox="1"/>
            <p:nvPr/>
          </p:nvSpPr>
          <p:spPr>
            <a:xfrm>
              <a:off x="1561492" y="1750538"/>
              <a:ext cx="6199220" cy="391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spc="600" dirty="0">
                  <a:solidFill>
                    <a:srgbClr val="000000"/>
                  </a:solidFill>
                  <a:latin typeface="Montserrat SemiBold" charset="0"/>
                  <a:ea typeface="Montserrat SemiBold" charset="0"/>
                  <a:cs typeface="Montserrat SemiBold" charset="0"/>
                </a:rPr>
                <a:t>EXPANSION 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55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14247E-281C-6442-BE60-97AA3F524E41}"/>
              </a:ext>
            </a:extLst>
          </p:cNvPr>
          <p:cNvSpPr/>
          <p:nvPr/>
        </p:nvSpPr>
        <p:spPr>
          <a:xfrm>
            <a:off x="0" y="0"/>
            <a:ext cx="24377650" cy="14173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D9861-D8C9-4D9F-9A86-54CECE5B5DF9}"/>
              </a:ext>
            </a:extLst>
          </p:cNvPr>
          <p:cNvSpPr txBox="1"/>
          <p:nvPr/>
        </p:nvSpPr>
        <p:spPr>
          <a:xfrm>
            <a:off x="7564489" y="5865435"/>
            <a:ext cx="10544607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11500" b="1" spc="1000" dirty="0">
                <a:solidFill>
                  <a:srgbClr val="000000"/>
                </a:solidFill>
                <a:latin typeface="Montserrat" pitchFamily="2" charset="77"/>
                <a:ea typeface="Montserrat Thin" charset="0"/>
                <a:cs typeface="Montserrat Thin" charset="0"/>
              </a:rPr>
              <a:t>DĚKUJEME</a:t>
            </a:r>
            <a:endParaRPr lang="en-US" sz="11500" b="1" spc="1000" dirty="0">
              <a:solidFill>
                <a:srgbClr val="000000"/>
              </a:solidFill>
              <a:latin typeface="Montserrat" pitchFamily="2" charset="77"/>
              <a:ea typeface="Montserrat Thin" charset="0"/>
              <a:cs typeface="Montserrat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6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 32">
      <a:dk1>
        <a:srgbClr val="737572"/>
      </a:dk1>
      <a:lt1>
        <a:srgbClr val="FFFFFF"/>
      </a:lt1>
      <a:dk2>
        <a:srgbClr val="2B2C2B"/>
      </a:dk2>
      <a:lt2>
        <a:srgbClr val="FFFFFF"/>
      </a:lt2>
      <a:accent1>
        <a:srgbClr val="A7C0D5"/>
      </a:accent1>
      <a:accent2>
        <a:srgbClr val="DAD9CE"/>
      </a:accent2>
      <a:accent3>
        <a:srgbClr val="B1A89A"/>
      </a:accent3>
      <a:accent4>
        <a:srgbClr val="A7C0D5"/>
      </a:accent4>
      <a:accent5>
        <a:srgbClr val="DAD9CE"/>
      </a:accent5>
      <a:accent6>
        <a:srgbClr val="B1A89A"/>
      </a:accent6>
      <a:hlink>
        <a:srgbClr val="1E9272"/>
      </a:hlink>
      <a:folHlink>
        <a:srgbClr val="AC262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99563</TotalTime>
  <Words>316</Words>
  <Application>Microsoft Office PowerPoint</Application>
  <PresentationFormat>Vlastní</PresentationFormat>
  <Paragraphs>58</Paragraphs>
  <Slides>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Light</vt:lpstr>
      <vt:lpstr>Montserrat SemiBold</vt:lpstr>
      <vt:lpstr>Roboto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Md. Biplob Rahman</dc:creator>
  <cp:keywords/>
  <dc:description/>
  <cp:lastModifiedBy>Linda Stockelova</cp:lastModifiedBy>
  <cp:revision>16348</cp:revision>
  <dcterms:created xsi:type="dcterms:W3CDTF">2014-11-12T21:47:38Z</dcterms:created>
  <dcterms:modified xsi:type="dcterms:W3CDTF">2022-03-29T13:42:27Z</dcterms:modified>
  <cp:category/>
</cp:coreProperties>
</file>